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d159cff1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d159cff1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d159cff17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d159cff1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73b0561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73b0561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73b0561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73b0561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73b05616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73b05616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Ejercicio: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73b05616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73b05616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73b0561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73b0561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rPr>
              <a:t>P</a:t>
            </a:r>
            <a:r>
              <a:rPr lang="es" sz="1200">
                <a:solidFill>
                  <a:schemeClr val="dk1"/>
                </a:solidFill>
              </a:rPr>
              <a:t>ara que esto funcione de manera correcta; es necesario que nuestras clases hereden de comando y de subsistema en dos archivos diferentes. Es decir, que sean segmentado el subsistema en una clase que lo controle, y otra que lo ejecute.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73b05616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73b0561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d159cff1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d159cff1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d159cff1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d159cff1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d159cff1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d159cff1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Loops</a:t>
            </a:r>
            <a:endParaRPr/>
          </a:p>
          <a:p>
            <a:pPr indent="0" lvl="0" marL="0" rtl="0" algn="l">
              <a:spcBef>
                <a:spcPts val="0"/>
              </a:spcBef>
              <a:spcAft>
                <a:spcPts val="0"/>
              </a:spcAft>
              <a:buNone/>
            </a:pPr>
            <a:r>
              <a:rPr lang="es"/>
              <a:t>Todo en un mismo archivo</a:t>
            </a:r>
            <a:endParaRPr/>
          </a:p>
          <a:p>
            <a:pPr indent="0" lvl="0" marL="0" rtl="0" algn="l">
              <a:spcBef>
                <a:spcPts val="0"/>
              </a:spcBef>
              <a:spcAft>
                <a:spcPts val="0"/>
              </a:spcAft>
              <a:buNone/>
            </a:pPr>
            <a:r>
              <a:rPr lang="es"/>
              <a:t>Todo en el main</a:t>
            </a:r>
            <a:endParaRPr/>
          </a:p>
          <a:p>
            <a:pPr indent="0" lvl="0" marL="0" rtl="0" algn="l">
              <a:spcBef>
                <a:spcPts val="0"/>
              </a:spcBef>
              <a:spcAft>
                <a:spcPts val="0"/>
              </a:spcAft>
              <a:buNone/>
            </a:pPr>
            <a:r>
              <a:rPr lang="es"/>
              <a:t>No usar constructores</a:t>
            </a:r>
            <a:endParaRPr/>
          </a:p>
          <a:p>
            <a:pPr indent="0" lvl="0" marL="0" rtl="0" algn="l">
              <a:spcBef>
                <a:spcPts val="0"/>
              </a:spcBef>
              <a:spcAft>
                <a:spcPts val="0"/>
              </a:spcAft>
              <a:buNone/>
            </a:pPr>
            <a:r>
              <a:rPr lang="es"/>
              <a:t>No comentar el código</a:t>
            </a:r>
            <a:endParaRPr/>
          </a:p>
          <a:p>
            <a:pPr indent="0" lvl="0" marL="0" rtl="0" algn="l">
              <a:spcBef>
                <a:spcPts val="0"/>
              </a:spcBef>
              <a:spcAft>
                <a:spcPts val="0"/>
              </a:spcAft>
              <a:buNone/>
            </a:pPr>
            <a:r>
              <a:rPr lang="es"/>
              <a:t>Hacerlo Hardcoded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d159cff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d159cff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d159cff1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d159cff1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d159cff1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d159cff1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d159cff1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d159cff1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Sensor movimiento, input</a:t>
            </a:r>
            <a:endParaRPr/>
          </a:p>
          <a:p>
            <a:pPr indent="0" lvl="0" marL="0" rtl="0" algn="l">
              <a:spcBef>
                <a:spcPts val="0"/>
              </a:spcBef>
              <a:spcAft>
                <a:spcPts val="0"/>
              </a:spcAft>
              <a:buNone/>
            </a:pPr>
            <a:r>
              <a:rPr lang="es"/>
              <a:t>Actuador -&gt; motor de la puerta</a:t>
            </a:r>
            <a:endParaRPr/>
          </a:p>
          <a:p>
            <a:pPr indent="0" lvl="0" marL="0" rtl="0" algn="l">
              <a:spcBef>
                <a:spcPts val="0"/>
              </a:spcBef>
              <a:spcAft>
                <a:spcPts val="0"/>
              </a:spcAft>
              <a:buNone/>
            </a:pPr>
            <a:r>
              <a:rPr lang="es"/>
              <a:t>Controlador -&gt; perdido</a:t>
            </a:r>
            <a:endParaRPr/>
          </a:p>
          <a:p>
            <a:pPr indent="0" lvl="0" marL="0" rtl="0" algn="l">
              <a:spcBef>
                <a:spcPts val="0"/>
              </a:spcBef>
              <a:spcAft>
                <a:spcPts val="0"/>
              </a:spcAft>
              <a:buNone/>
            </a:pPr>
            <a:r>
              <a:rPr lang="es"/>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d159cff1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d159cff1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1"/>
            </a:gs>
            <a:gs pos="100000">
              <a:schemeClr val="accent2"/>
            </a:gs>
          </a:gsLst>
          <a:path path="circle">
            <a:fillToRect r="100%" t="100%"/>
          </a:path>
          <a:tileRect b="-100%" l="-100%"/>
        </a:gra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17" name="Google Shape;17;p2"/>
          <p:cNvPicPr preferRelativeResize="0"/>
          <p:nvPr/>
        </p:nvPicPr>
        <p:blipFill>
          <a:blip r:embed="rId2">
            <a:alphaModFix/>
          </a:blip>
          <a:stretch>
            <a:fillRect/>
          </a:stretch>
        </p:blipFill>
        <p:spPr>
          <a:xfrm>
            <a:off x="3582700" y="0"/>
            <a:ext cx="1978600" cy="1978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311700" y="1255275"/>
            <a:ext cx="8520600" cy="1890600"/>
          </a:xfrm>
          <a:prstGeom prst="rect">
            <a:avLst/>
          </a:prstGeom>
          <a:noFill/>
        </p:spPr>
        <p:txBody>
          <a:bodyPr anchorCtr="0" anchor="b" bIns="91425" lIns="91425" spcFirstLastPara="1" rIns="91425" wrap="square" tIns="91425">
            <a:noAutofit/>
          </a:bodyPr>
          <a:lstStyle>
            <a:lvl1pPr lvl="0" algn="ctr">
              <a:spcBef>
                <a:spcPts val="0"/>
              </a:spcBef>
              <a:spcAft>
                <a:spcPts val="0"/>
              </a:spcAft>
              <a:buClr>
                <a:schemeClr val="accent3"/>
              </a:buClr>
              <a:buSzPts val="12000"/>
              <a:buNone/>
              <a:defRPr sz="12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 name="Google Shape;6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17500" lvl="1" marL="914400" algn="ctr">
              <a:spcBef>
                <a:spcPts val="1600"/>
              </a:spcBef>
              <a:spcAft>
                <a:spcPts val="0"/>
              </a:spcAft>
              <a:buClr>
                <a:schemeClr val="accent1"/>
              </a:buClr>
              <a:buSzPts val="1400"/>
              <a:buChar char="○"/>
              <a:defRPr>
                <a:solidFill>
                  <a:schemeClr val="accent1"/>
                </a:solidFill>
              </a:defRPr>
            </a:lvl2pPr>
            <a:lvl3pPr indent="-317500" lvl="2" marL="1371600" algn="ctr">
              <a:spcBef>
                <a:spcPts val="1600"/>
              </a:spcBef>
              <a:spcAft>
                <a:spcPts val="0"/>
              </a:spcAft>
              <a:buClr>
                <a:schemeClr val="accent1"/>
              </a:buClr>
              <a:buSzPts val="1400"/>
              <a:buChar char="■"/>
              <a:defRPr>
                <a:solidFill>
                  <a:schemeClr val="accent1"/>
                </a:solidFill>
              </a:defRPr>
            </a:lvl3pPr>
            <a:lvl4pPr indent="-317500" lvl="3" marL="1828800" algn="ctr">
              <a:spcBef>
                <a:spcPts val="1600"/>
              </a:spcBef>
              <a:spcAft>
                <a:spcPts val="0"/>
              </a:spcAft>
              <a:buClr>
                <a:schemeClr val="accent1"/>
              </a:buClr>
              <a:buSzPts val="1400"/>
              <a:buChar char="●"/>
              <a:defRPr>
                <a:solidFill>
                  <a:schemeClr val="accent1"/>
                </a:solidFill>
              </a:defRPr>
            </a:lvl4pPr>
            <a:lvl5pPr indent="-317500" lvl="4" marL="2286000" algn="ctr">
              <a:spcBef>
                <a:spcPts val="1600"/>
              </a:spcBef>
              <a:spcAft>
                <a:spcPts val="0"/>
              </a:spcAft>
              <a:buClr>
                <a:schemeClr val="accent1"/>
              </a:buClr>
              <a:buSzPts val="1400"/>
              <a:buChar char="○"/>
              <a:defRPr>
                <a:solidFill>
                  <a:schemeClr val="accent1"/>
                </a:solidFill>
              </a:defRPr>
            </a:lvl5pPr>
            <a:lvl6pPr indent="-317500" lvl="5" marL="2743200" algn="ctr">
              <a:spcBef>
                <a:spcPts val="1600"/>
              </a:spcBef>
              <a:spcAft>
                <a:spcPts val="0"/>
              </a:spcAft>
              <a:buClr>
                <a:schemeClr val="accent1"/>
              </a:buClr>
              <a:buSzPts val="1400"/>
              <a:buChar char="■"/>
              <a:defRPr>
                <a:solidFill>
                  <a:schemeClr val="accent1"/>
                </a:solidFill>
              </a:defRPr>
            </a:lvl6pPr>
            <a:lvl7pPr indent="-317500" lvl="6" marL="3200400" algn="ctr">
              <a:spcBef>
                <a:spcPts val="1600"/>
              </a:spcBef>
              <a:spcAft>
                <a:spcPts val="0"/>
              </a:spcAft>
              <a:buClr>
                <a:schemeClr val="accent1"/>
              </a:buClr>
              <a:buSzPts val="1400"/>
              <a:buChar char="●"/>
              <a:defRPr>
                <a:solidFill>
                  <a:schemeClr val="accent1"/>
                </a:solidFill>
              </a:defRPr>
            </a:lvl7pPr>
            <a:lvl8pPr indent="-317500" lvl="7" marL="3657600" algn="ctr">
              <a:spcBef>
                <a:spcPts val="1600"/>
              </a:spcBef>
              <a:spcAft>
                <a:spcPts val="0"/>
              </a:spcAft>
              <a:buClr>
                <a:schemeClr val="accent1"/>
              </a:buClr>
              <a:buSzPts val="1400"/>
              <a:buChar char="○"/>
              <a:defRPr>
                <a:solidFill>
                  <a:schemeClr val="accent1"/>
                </a:solidFill>
              </a:defRPr>
            </a:lvl8pPr>
            <a:lvl9pPr indent="-317500" lvl="8" marL="4114800" algn="ctr">
              <a:spcBef>
                <a:spcPts val="1600"/>
              </a:spcBef>
              <a:spcAft>
                <a:spcPts val="1600"/>
              </a:spcAft>
              <a:buClr>
                <a:schemeClr val="accent1"/>
              </a:buClr>
              <a:buSzPts val="1400"/>
              <a:buChar char="■"/>
              <a:defRPr>
                <a:solidFill>
                  <a:schemeClr val="accent1"/>
                </a:solidFill>
              </a:defRPr>
            </a:lvl9pPr>
          </a:lstStyle>
          <a:p/>
        </p:txBody>
      </p:sp>
      <p:sp>
        <p:nvSpPr>
          <p:cNvPr id="61" name="Google Shape;61;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62" name="Google Shape;62;p11"/>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0" type="blank">
  <p:cSld name="BLANK">
    <p:spTree>
      <p:nvGrpSpPr>
        <p:cNvPr id="63" name="Shape 63"/>
        <p:cNvGrpSpPr/>
        <p:nvPr/>
      </p:nvGrpSpPr>
      <p:grpSpPr>
        <a:xfrm>
          <a:off x="0" y="0"/>
          <a:ext cx="0" cy="0"/>
          <a:chOff x="0" y="0"/>
          <a:chExt cx="0" cy="0"/>
        </a:xfrm>
      </p:grpSpPr>
      <p:sp>
        <p:nvSpPr>
          <p:cNvPr id="64" name="Google Shape;6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65" name="Google Shape;65;p12"/>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1"/>
            </a:gs>
            <a:gs pos="100000">
              <a:schemeClr val="accent2"/>
            </a:gs>
          </a:gsLst>
          <a:path path="circle">
            <a:fillToRect b="100%" l="100%"/>
          </a:path>
          <a:tileRect r="-100%" t="-100%"/>
        </a:gra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21" name="Google Shape;21;p3"/>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accent6"/>
            </a:gs>
          </a:gsLst>
          <a:lin ang="5400012" scaled="0"/>
        </a:gradFill>
      </p:bgPr>
    </p:bg>
    <p:spTree>
      <p:nvGrpSpPr>
        <p:cNvPr id="22" name="Shape 22"/>
        <p:cNvGrpSpPr/>
        <p:nvPr/>
      </p:nvGrpSpPr>
      <p:grpSpPr>
        <a:xfrm>
          <a:off x="0" y="0"/>
          <a:ext cx="0" cy="0"/>
          <a:chOff x="0" y="0"/>
          <a:chExt cx="0" cy="0"/>
        </a:xfrm>
      </p:grpSpPr>
      <p:sp>
        <p:nvSpPr>
          <p:cNvPr id="23" name="Google Shape;23;p4"/>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26" name="Google Shape;26;p4"/>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1"/>
            </a:gs>
            <a:gs pos="100000">
              <a:schemeClr val="lt2"/>
            </a:gs>
          </a:gsLst>
          <a:lin ang="13500032" scaled="0"/>
        </a:gra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32" name="Google Shape;32;p5"/>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3F3F3"/>
            </a:gs>
            <a:gs pos="5000">
              <a:srgbClr val="B7B7B7"/>
            </a:gs>
            <a:gs pos="100000">
              <a:schemeClr val="lt1"/>
            </a:gs>
          </a:gsLst>
          <a:lin ang="8100019" scaled="0"/>
        </a:gra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36" name="Google Shape;36;p6"/>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accent5"/>
            </a:gs>
            <a:gs pos="100000">
              <a:schemeClr val="dk2"/>
            </a:gs>
          </a:gsLst>
          <a:path path="circle">
            <a:fillToRect b="100%" l="100%"/>
          </a:path>
          <a:tileRect r="-100%" t="-100%"/>
        </a:grad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41" name="Google Shape;41;p7"/>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4800"/>
              <a:buNone/>
              <a:defRPr sz="4800">
                <a:solidFill>
                  <a:schemeClr val="accent5"/>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4" name="Google Shape;44;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r>
              <a:rPr lang="es"/>
              <a:t>3933</a:t>
            </a:r>
            <a:endParaRPr/>
          </a:p>
        </p:txBody>
      </p:sp>
      <p:pic>
        <p:nvPicPr>
          <p:cNvPr id="45" name="Google Shape;45;p8"/>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F3F3F3"/>
            </a:gs>
            <a:gs pos="5000">
              <a:srgbClr val="B7B7B7"/>
            </a:gs>
            <a:gs pos="100000">
              <a:schemeClr val="lt1"/>
            </a:gs>
          </a:gsLst>
          <a:lin ang="8099331" scaled="0"/>
        </a:gradFill>
      </p:bgPr>
    </p:bg>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r>
              <a:rPr lang="es"/>
              <a:t>3933</a:t>
            </a:r>
            <a:endParaRPr/>
          </a:p>
        </p:txBody>
      </p:sp>
      <p:pic>
        <p:nvPicPr>
          <p:cNvPr id="53" name="Google Shape;53;p9"/>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6" name="Google Shape;56;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es"/>
              <a:t>3933</a:t>
            </a:r>
            <a:endParaRPr/>
          </a:p>
        </p:txBody>
      </p:sp>
      <p:pic>
        <p:nvPicPr>
          <p:cNvPr id="57" name="Google Shape;57;p10"/>
          <p:cNvPicPr preferRelativeResize="0"/>
          <p:nvPr/>
        </p:nvPicPr>
        <p:blipFill>
          <a:blip r:embed="rId2">
            <a:alphaModFix/>
          </a:blip>
          <a:stretch>
            <a:fillRect/>
          </a:stretch>
        </p:blipFill>
        <p:spPr>
          <a:xfrm>
            <a:off x="8056475" y="316775"/>
            <a:ext cx="829201" cy="8292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r>
              <a:rPr lang="es"/>
              <a:t>3933</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10" Type="http://schemas.openxmlformats.org/officeDocument/2006/relationships/image" Target="../media/image17.jpg"/><Relationship Id="rId9" Type="http://schemas.openxmlformats.org/officeDocument/2006/relationships/image" Target="../media/image16.jp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Sistemas de Control</a:t>
            </a:r>
            <a:endParaRPr/>
          </a:p>
        </p:txBody>
      </p:sp>
      <p:sp>
        <p:nvSpPr>
          <p:cNvPr id="71" name="Google Shape;71;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Programación de Robotus.</a:t>
            </a:r>
            <a:endParaRPr/>
          </a:p>
          <a:p>
            <a:pPr indent="0" lvl="0" marL="0" rtl="0" algn="ctr">
              <a:spcBef>
                <a:spcPts val="0"/>
              </a:spcBef>
              <a:spcAft>
                <a:spcPts val="0"/>
              </a:spcAft>
              <a:buNone/>
            </a:pPr>
            <a:r>
              <a:rPr lang="es"/>
              <a:t>Jorge Pérez.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a:t>
            </a:r>
            <a:endParaRPr/>
          </a:p>
        </p:txBody>
      </p:sp>
      <p:sp>
        <p:nvSpPr>
          <p:cNvPr id="137" name="Google Shape;137;p22"/>
          <p:cNvSpPr txBox="1"/>
          <p:nvPr>
            <p:ph idx="1" type="body"/>
          </p:nvPr>
        </p:nvSpPr>
        <p:spPr>
          <a:xfrm>
            <a:off x="311700" y="1152475"/>
            <a:ext cx="50211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N</a:t>
            </a:r>
            <a:r>
              <a:rPr lang="es" sz="1400"/>
              <a:t>o corres todo el código por ciclo sino que sólo corres los segmentos que son mandados a la fila de ejecución.</a:t>
            </a:r>
            <a:endParaRPr sz="1400"/>
          </a:p>
          <a:p>
            <a:pPr indent="-317500" lvl="0" marL="457200" rtl="0" algn="l">
              <a:spcBef>
                <a:spcPts val="0"/>
              </a:spcBef>
              <a:spcAft>
                <a:spcPts val="0"/>
              </a:spcAft>
              <a:buSzPts val="1400"/>
              <a:buChar char="●"/>
            </a:pPr>
            <a:r>
              <a:rPr lang="es" sz="1400"/>
              <a:t>Realizar acciones de manera paralela. </a:t>
            </a:r>
            <a:endParaRPr sz="1400"/>
          </a:p>
          <a:p>
            <a:pPr indent="-317500" lvl="1" marL="914400" rtl="0" algn="l">
              <a:spcBef>
                <a:spcPts val="0"/>
              </a:spcBef>
              <a:spcAft>
                <a:spcPts val="0"/>
              </a:spcAft>
              <a:buSzPts val="1400"/>
              <a:buChar char="○"/>
            </a:pPr>
            <a:r>
              <a:rPr lang="es" sz="1400"/>
              <a:t>Si </a:t>
            </a:r>
            <a:r>
              <a:rPr lang="es"/>
              <a:t>tienes el código separado en </a:t>
            </a:r>
            <a:r>
              <a:rPr lang="es" sz="1400"/>
              <a:t>clases, te vas a dar cuenta que si quieres ejecutar métodos de diferentes clases al mismo tiempo no vas a poder hacerlo. //Sí se puede con mucho trabajo. </a:t>
            </a:r>
            <a:endParaRPr sz="1400"/>
          </a:p>
          <a:p>
            <a:pPr indent="-317500" lvl="1" marL="914400" rtl="0" algn="l">
              <a:spcBef>
                <a:spcPts val="0"/>
              </a:spcBef>
              <a:spcAft>
                <a:spcPts val="0"/>
              </a:spcAft>
              <a:buSzPts val="1400"/>
              <a:buChar char="○"/>
            </a:pPr>
            <a:r>
              <a:rPr lang="es"/>
              <a:t>H</a:t>
            </a:r>
            <a:r>
              <a:rPr lang="es" sz="1400"/>
              <a:t>acerlo con comandos solo es cuestión de que los comandos sean llamados al mismo tiempo.</a:t>
            </a:r>
            <a:endParaRPr sz="1400"/>
          </a:p>
          <a:p>
            <a:pPr indent="-317500" lvl="0" marL="457200" rtl="0" algn="l">
              <a:spcBef>
                <a:spcPts val="0"/>
              </a:spcBef>
              <a:spcAft>
                <a:spcPts val="0"/>
              </a:spcAft>
              <a:buSzPts val="1400"/>
              <a:buChar char="●"/>
            </a:pPr>
            <a:r>
              <a:rPr lang="es" sz="1400"/>
              <a:t>If Button.isPressed:</a:t>
            </a:r>
            <a:endParaRPr sz="1400"/>
          </a:p>
          <a:p>
            <a:pPr indent="-317500" lvl="1" marL="914400" rtl="0" algn="l">
              <a:spcBef>
                <a:spcPts val="0"/>
              </a:spcBef>
              <a:spcAft>
                <a:spcPts val="0"/>
              </a:spcAft>
              <a:buSzPts val="1400"/>
              <a:buChar char="○"/>
            </a:pPr>
            <a:r>
              <a:rPr lang="es" sz="1400"/>
              <a:t>Te permite </a:t>
            </a:r>
            <a:r>
              <a:rPr lang="es"/>
              <a:t>configurar</a:t>
            </a:r>
            <a:r>
              <a:rPr lang="es" sz="1400"/>
              <a:t> ese tipo de comandos sin problema</a:t>
            </a:r>
            <a:endParaRPr sz="1400"/>
          </a:p>
        </p:txBody>
      </p:sp>
      <p:pic>
        <p:nvPicPr>
          <p:cNvPr id="138" name="Google Shape;138;p22"/>
          <p:cNvPicPr preferRelativeResize="0"/>
          <p:nvPr/>
        </p:nvPicPr>
        <p:blipFill>
          <a:blip r:embed="rId3">
            <a:alphaModFix/>
          </a:blip>
          <a:stretch>
            <a:fillRect/>
          </a:stretch>
        </p:blipFill>
        <p:spPr>
          <a:xfrm>
            <a:off x="5454900" y="1804775"/>
            <a:ext cx="3506400" cy="21118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¡Programación!</a:t>
            </a:r>
            <a:endParaRPr/>
          </a:p>
          <a:p>
            <a:pPr indent="0" lvl="0" marL="0" rtl="0" algn="ctr">
              <a:spcBef>
                <a:spcPts val="0"/>
              </a:spcBef>
              <a:spcAft>
                <a:spcPts val="0"/>
              </a:spcAft>
              <a:buNone/>
            </a:pPr>
            <a:r>
              <a:rPr lang="es"/>
              <a:t>Pd: La vida </a:t>
            </a:r>
            <a:r>
              <a:rPr lang="es"/>
              <a:t>cuarentena</a:t>
            </a:r>
            <a:r>
              <a:rPr lang="es"/>
              <a:t> no nos deja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4643138" y="254725"/>
            <a:ext cx="2023050" cy="2023050"/>
          </a:xfrm>
          <a:prstGeom prst="rect">
            <a:avLst/>
          </a:prstGeom>
          <a:noFill/>
          <a:ln>
            <a:noFill/>
          </a:ln>
        </p:spPr>
      </p:pic>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tres pilares </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Command Scheduler</a:t>
            </a:r>
            <a:endParaRPr/>
          </a:p>
          <a:p>
            <a:pPr indent="-342900" lvl="0" marL="457200" rtl="0" algn="l">
              <a:spcBef>
                <a:spcPts val="0"/>
              </a:spcBef>
              <a:spcAft>
                <a:spcPts val="0"/>
              </a:spcAft>
              <a:buSzPts val="1800"/>
              <a:buChar char="●"/>
            </a:pPr>
            <a:r>
              <a:rPr lang="es"/>
              <a:t>Subsystem</a:t>
            </a:r>
            <a:endParaRPr/>
          </a:p>
          <a:p>
            <a:pPr indent="-342900" lvl="0" marL="457200" rtl="0" algn="l">
              <a:spcBef>
                <a:spcPts val="0"/>
              </a:spcBef>
              <a:spcAft>
                <a:spcPts val="0"/>
              </a:spcAft>
              <a:buSzPts val="1800"/>
              <a:buChar char="●"/>
            </a:pPr>
            <a:r>
              <a:rPr lang="es"/>
              <a:t>Command</a:t>
            </a:r>
            <a:endParaRPr/>
          </a:p>
          <a:p>
            <a:pPr indent="0" lvl="0" marL="0" rtl="0" algn="l">
              <a:spcBef>
                <a:spcPts val="1600"/>
              </a:spcBef>
              <a:spcAft>
                <a:spcPts val="1600"/>
              </a:spcAft>
              <a:buNone/>
            </a:pPr>
            <a:r>
              <a:t/>
            </a:r>
            <a:endParaRPr/>
          </a:p>
        </p:txBody>
      </p:sp>
      <p:pic>
        <p:nvPicPr>
          <p:cNvPr id="151" name="Google Shape;151;p24"/>
          <p:cNvPicPr preferRelativeResize="0"/>
          <p:nvPr/>
        </p:nvPicPr>
        <p:blipFill>
          <a:blip r:embed="rId4">
            <a:alphaModFix/>
          </a:blip>
          <a:stretch>
            <a:fillRect/>
          </a:stretch>
        </p:blipFill>
        <p:spPr>
          <a:xfrm>
            <a:off x="3647150" y="1586800"/>
            <a:ext cx="4184825" cy="418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a:t>
            </a:r>
            <a:r>
              <a:rPr lang="es"/>
              <a:t>Subsistema</a:t>
            </a:r>
            <a:endParaRPr/>
          </a:p>
        </p:txBody>
      </p:sp>
      <p:pic>
        <p:nvPicPr>
          <p:cNvPr id="157" name="Google Shape;157;p25"/>
          <p:cNvPicPr preferRelativeResize="0"/>
          <p:nvPr/>
        </p:nvPicPr>
        <p:blipFill>
          <a:blip r:embed="rId3">
            <a:alphaModFix/>
          </a:blip>
          <a:stretch>
            <a:fillRect/>
          </a:stretch>
        </p:blipFill>
        <p:spPr>
          <a:xfrm flipH="1">
            <a:off x="3892275" y="542700"/>
            <a:ext cx="4465425" cy="4554025"/>
          </a:xfrm>
          <a:prstGeom prst="rect">
            <a:avLst/>
          </a:prstGeom>
          <a:noFill/>
          <a:ln>
            <a:noFill/>
          </a:ln>
        </p:spPr>
      </p:pic>
      <p:sp>
        <p:nvSpPr>
          <p:cNvPr id="158" name="Google Shape;158;p25"/>
          <p:cNvSpPr txBox="1"/>
          <p:nvPr/>
        </p:nvSpPr>
        <p:spPr>
          <a:xfrm>
            <a:off x="311700" y="1591875"/>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s" sz="1800">
                <a:solidFill>
                  <a:schemeClr val="accent3"/>
                </a:solidFill>
                <a:latin typeface="Average"/>
                <a:ea typeface="Average"/>
                <a:cs typeface="Average"/>
                <a:sym typeface="Average"/>
              </a:rPr>
              <a:t>Es</a:t>
            </a:r>
            <a:r>
              <a:rPr lang="es" sz="1800">
                <a:solidFill>
                  <a:schemeClr val="accent3"/>
                </a:solidFill>
                <a:latin typeface="Average"/>
                <a:ea typeface="Average"/>
                <a:cs typeface="Average"/>
                <a:sym typeface="Average"/>
              </a:rPr>
              <a:t> la agrupación de actuadores del robot que en conjunto realizan una acción.</a:t>
            </a:r>
            <a:endParaRPr sz="1800">
              <a:solidFill>
                <a:schemeClr val="accent3"/>
              </a:solidFill>
              <a:latin typeface="Average"/>
              <a:ea typeface="Average"/>
              <a:cs typeface="Average"/>
              <a:sym typeface="Average"/>
            </a:endParaRPr>
          </a:p>
          <a:p>
            <a:pPr indent="0" lvl="0" marL="0" marR="0" rtl="0" algn="l">
              <a:lnSpc>
                <a:spcPct val="115000"/>
              </a:lnSpc>
              <a:spcBef>
                <a:spcPts val="1600"/>
              </a:spcBef>
              <a:spcAft>
                <a:spcPts val="0"/>
              </a:spcAft>
              <a:buNone/>
            </a:pPr>
            <a:r>
              <a:rPr lang="es" sz="1800">
                <a:solidFill>
                  <a:schemeClr val="accent3"/>
                </a:solidFill>
                <a:latin typeface="Average"/>
                <a:ea typeface="Average"/>
                <a:cs typeface="Average"/>
                <a:sym typeface="Average"/>
              </a:rPr>
              <a:t>En el código:</a:t>
            </a:r>
            <a:endParaRPr sz="1800">
              <a:solidFill>
                <a:schemeClr val="accent3"/>
              </a:solidFill>
              <a:latin typeface="Average"/>
              <a:ea typeface="Average"/>
              <a:cs typeface="Average"/>
              <a:sym typeface="Average"/>
            </a:endParaRPr>
          </a:p>
          <a:p>
            <a:pPr indent="-342900" lvl="0" marL="457200" marR="0" rtl="0" algn="l">
              <a:lnSpc>
                <a:spcPct val="115000"/>
              </a:lnSpc>
              <a:spcBef>
                <a:spcPts val="160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Es necesario heredar de la clase Subsistema. </a:t>
            </a:r>
            <a:endParaRPr sz="18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671250" y="1600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Ejemplo</a:t>
            </a:r>
            <a:endParaRPr/>
          </a:p>
        </p:txBody>
      </p:sp>
      <p:pic>
        <p:nvPicPr>
          <p:cNvPr id="164" name="Google Shape;164;p26"/>
          <p:cNvPicPr preferRelativeResize="0"/>
          <p:nvPr/>
        </p:nvPicPr>
        <p:blipFill>
          <a:blip r:embed="rId3">
            <a:alphaModFix/>
          </a:blip>
          <a:stretch>
            <a:fillRect/>
          </a:stretch>
        </p:blipFill>
        <p:spPr>
          <a:xfrm>
            <a:off x="152400" y="1556500"/>
            <a:ext cx="3434600" cy="3434600"/>
          </a:xfrm>
          <a:prstGeom prst="rect">
            <a:avLst/>
          </a:prstGeom>
          <a:noFill/>
          <a:ln>
            <a:noFill/>
          </a:ln>
        </p:spPr>
      </p:pic>
      <p:grpSp>
        <p:nvGrpSpPr>
          <p:cNvPr id="165" name="Google Shape;165;p26"/>
          <p:cNvGrpSpPr/>
          <p:nvPr/>
        </p:nvGrpSpPr>
        <p:grpSpPr>
          <a:xfrm>
            <a:off x="3615300" y="1021050"/>
            <a:ext cx="4460476" cy="1909500"/>
            <a:chOff x="3728500" y="1202750"/>
            <a:chExt cx="4460476" cy="1909500"/>
          </a:xfrm>
        </p:grpSpPr>
        <p:pic>
          <p:nvPicPr>
            <p:cNvPr id="166" name="Google Shape;166;p26"/>
            <p:cNvPicPr preferRelativeResize="0"/>
            <p:nvPr/>
          </p:nvPicPr>
          <p:blipFill rotWithShape="1">
            <a:blip r:embed="rId4">
              <a:alphaModFix/>
            </a:blip>
            <a:srcRect b="39744" l="0" r="0" t="17445"/>
            <a:stretch/>
          </p:blipFill>
          <p:spPr>
            <a:xfrm>
              <a:off x="3728500" y="1202750"/>
              <a:ext cx="4460476" cy="1909499"/>
            </a:xfrm>
            <a:prstGeom prst="rect">
              <a:avLst/>
            </a:prstGeom>
            <a:noFill/>
            <a:ln>
              <a:noFill/>
            </a:ln>
          </p:spPr>
        </p:pic>
        <p:sp>
          <p:nvSpPr>
            <p:cNvPr id="167" name="Google Shape;167;p26"/>
            <p:cNvSpPr/>
            <p:nvPr/>
          </p:nvSpPr>
          <p:spPr>
            <a:xfrm>
              <a:off x="3728500" y="1202750"/>
              <a:ext cx="4460400" cy="19095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6"/>
          <p:cNvSpPr txBox="1"/>
          <p:nvPr/>
        </p:nvSpPr>
        <p:spPr>
          <a:xfrm>
            <a:off x="3842100" y="2930550"/>
            <a:ext cx="4460400" cy="2208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s" sz="1800">
                <a:solidFill>
                  <a:schemeClr val="accent3"/>
                </a:solidFill>
                <a:latin typeface="Average"/>
                <a:ea typeface="Average"/>
                <a:cs typeface="Average"/>
                <a:sym typeface="Average"/>
              </a:rPr>
              <a:t>Para seducirnos, el Panda hace uso de:</a:t>
            </a:r>
            <a:endParaRPr sz="1800">
              <a:solidFill>
                <a:schemeClr val="accent3"/>
              </a:solidFill>
              <a:latin typeface="Average"/>
              <a:ea typeface="Average"/>
              <a:cs typeface="Average"/>
              <a:sym typeface="Average"/>
            </a:endParaRPr>
          </a:p>
          <a:p>
            <a:pPr indent="-342900" lvl="0" marL="457200" marR="0" rtl="0" algn="l">
              <a:lnSpc>
                <a:spcPct val="115000"/>
              </a:lnSpc>
              <a:spcBef>
                <a:spcPts val="160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Ojos</a:t>
            </a:r>
            <a:endParaRPr sz="1800">
              <a:solidFill>
                <a:schemeClr val="accent3"/>
              </a:solidFill>
              <a:latin typeface="Average"/>
              <a:ea typeface="Average"/>
              <a:cs typeface="Average"/>
              <a:sym typeface="Average"/>
            </a:endParaRPr>
          </a:p>
          <a:p>
            <a:pPr indent="-342900" lvl="0" marL="457200" marR="0" rtl="0" algn="l">
              <a:lnSpc>
                <a:spcPct val="115000"/>
              </a:lnSpc>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Sonrisa</a:t>
            </a:r>
            <a:endParaRPr sz="1800">
              <a:solidFill>
                <a:schemeClr val="accent3"/>
              </a:solidFill>
              <a:latin typeface="Average"/>
              <a:ea typeface="Average"/>
              <a:cs typeface="Average"/>
              <a:sym typeface="Average"/>
            </a:endParaRPr>
          </a:p>
          <a:p>
            <a:pPr indent="-342900" lvl="0" marL="457200" marR="0" rtl="0" algn="l">
              <a:lnSpc>
                <a:spcPct val="115000"/>
              </a:lnSpc>
              <a:spcBef>
                <a:spcPts val="0"/>
              </a:spcBef>
              <a:spcAft>
                <a:spcPts val="0"/>
              </a:spcAft>
              <a:buClr>
                <a:schemeClr val="accent3"/>
              </a:buClr>
              <a:buSzPts val="1800"/>
              <a:buFont typeface="Average"/>
              <a:buChar char="●"/>
            </a:pPr>
            <a:r>
              <a:rPr lang="es" sz="1800">
                <a:solidFill>
                  <a:schemeClr val="accent3"/>
                </a:solidFill>
                <a:latin typeface="Average"/>
                <a:ea typeface="Average"/>
                <a:cs typeface="Average"/>
                <a:sym typeface="Average"/>
              </a:rPr>
              <a:t>Feromonas</a:t>
            </a:r>
            <a:endParaRPr sz="1800">
              <a:solidFill>
                <a:schemeClr val="accent3"/>
              </a:solidFill>
              <a:latin typeface="Average"/>
              <a:ea typeface="Average"/>
              <a:cs typeface="Average"/>
              <a:sym typeface="Average"/>
            </a:endParaRPr>
          </a:p>
          <a:p>
            <a:pPr indent="0" lvl="0" marL="0" marR="0" rtl="0" algn="l">
              <a:lnSpc>
                <a:spcPct val="115000"/>
              </a:lnSpc>
              <a:spcBef>
                <a:spcPts val="1600"/>
              </a:spcBef>
              <a:spcAft>
                <a:spcPts val="1600"/>
              </a:spcAft>
              <a:buNone/>
            </a:pPr>
            <a:r>
              <a:rPr lang="es" sz="1800">
                <a:solidFill>
                  <a:schemeClr val="accent3"/>
                </a:solidFill>
                <a:latin typeface="Average"/>
                <a:ea typeface="Average"/>
                <a:cs typeface="Average"/>
                <a:sym typeface="Average"/>
              </a:rPr>
              <a:t>Todo esto se puede agrupar en su </a:t>
            </a:r>
            <a:r>
              <a:rPr i="1" lang="es" sz="1800">
                <a:solidFill>
                  <a:schemeClr val="accent3"/>
                </a:solidFill>
                <a:latin typeface="Average"/>
                <a:ea typeface="Average"/>
                <a:cs typeface="Average"/>
                <a:sym typeface="Average"/>
              </a:rPr>
              <a:t>cara</a:t>
            </a:r>
            <a:r>
              <a:rPr lang="es"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Scheduler</a:t>
            </a:r>
            <a:endParaRPr/>
          </a:p>
        </p:txBody>
      </p:sp>
      <p:sp>
        <p:nvSpPr>
          <p:cNvPr id="174" name="Google Shape;174;p27"/>
          <p:cNvSpPr txBox="1"/>
          <p:nvPr>
            <p:ph idx="1" type="body"/>
          </p:nvPr>
        </p:nvSpPr>
        <p:spPr>
          <a:xfrm>
            <a:off x="311700" y="1152475"/>
            <a:ext cx="435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800"/>
              <a:t>Es una clase que se maneja desde la librería (Casi no hay que tratar con ella).</a:t>
            </a:r>
            <a:endParaRPr sz="1800"/>
          </a:p>
          <a:p>
            <a:pPr indent="0" lvl="0" marL="0" marR="0" rtl="0" algn="l">
              <a:lnSpc>
                <a:spcPct val="115000"/>
              </a:lnSpc>
              <a:spcBef>
                <a:spcPts val="1600"/>
              </a:spcBef>
              <a:spcAft>
                <a:spcPts val="0"/>
              </a:spcAft>
              <a:buNone/>
            </a:pPr>
            <a:r>
              <a:rPr lang="es" sz="1800"/>
              <a:t>El scheduler se encarga de manejar y ejecutar los comandos. </a:t>
            </a:r>
            <a:endParaRPr sz="1800"/>
          </a:p>
          <a:p>
            <a:pPr indent="0" lvl="0" marL="0" marR="0" rtl="0" algn="l">
              <a:lnSpc>
                <a:spcPct val="115000"/>
              </a:lnSpc>
              <a:spcBef>
                <a:spcPts val="1600"/>
              </a:spcBef>
              <a:spcAft>
                <a:spcPts val="0"/>
              </a:spcAft>
              <a:buNone/>
            </a:pPr>
            <a:r>
              <a:rPr lang="es" sz="1800"/>
              <a:t>Sólo tenemos que implementar los comandos.</a:t>
            </a:r>
            <a:endParaRPr sz="1800"/>
          </a:p>
          <a:p>
            <a:pPr indent="0" lvl="0" marL="0" marR="0" rtl="0" algn="l">
              <a:lnSpc>
                <a:spcPct val="115000"/>
              </a:lnSpc>
              <a:spcBef>
                <a:spcPts val="1600"/>
              </a:spcBef>
              <a:spcAft>
                <a:spcPts val="1600"/>
              </a:spcAft>
              <a:buNone/>
            </a:pPr>
            <a:r>
              <a:rPr lang="es" sz="1800"/>
              <a:t>Es (simplificado) una cola qué ejecutan los comandos en cuanto van siendo lanzados (FiFo).</a:t>
            </a:r>
            <a:endParaRPr sz="1800"/>
          </a:p>
        </p:txBody>
      </p:sp>
      <p:pic>
        <p:nvPicPr>
          <p:cNvPr id="175" name="Google Shape;175;p27"/>
          <p:cNvPicPr preferRelativeResize="0"/>
          <p:nvPr/>
        </p:nvPicPr>
        <p:blipFill>
          <a:blip r:embed="rId3">
            <a:alphaModFix/>
          </a:blip>
          <a:stretch>
            <a:fillRect/>
          </a:stretch>
        </p:blipFill>
        <p:spPr>
          <a:xfrm>
            <a:off x="5629763" y="160963"/>
            <a:ext cx="2405175" cy="4821575"/>
          </a:xfrm>
          <a:prstGeom prst="rect">
            <a:avLst/>
          </a:prstGeom>
          <a:noFill/>
          <a:ln>
            <a:noFill/>
          </a:ln>
        </p:spPr>
      </p:pic>
      <p:sp>
        <p:nvSpPr>
          <p:cNvPr id="176" name="Google Shape;176;p27"/>
          <p:cNvSpPr/>
          <p:nvPr/>
        </p:nvSpPr>
        <p:spPr>
          <a:xfrm>
            <a:off x="5143500" y="2518700"/>
            <a:ext cx="1160400" cy="750000"/>
          </a:xfrm>
          <a:prstGeom prst="wedgeEllipseCallout">
            <a:avLst>
              <a:gd fmla="val 60966" name="adj1"/>
              <a:gd fmla="val 33953"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Yo soy el G-fe!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Comando</a:t>
            </a:r>
            <a:endParaRPr/>
          </a:p>
        </p:txBody>
      </p:sp>
      <p:sp>
        <p:nvSpPr>
          <p:cNvPr id="182" name="Google Shape;182;p28"/>
          <p:cNvSpPr txBox="1"/>
          <p:nvPr>
            <p:ph idx="1" type="body"/>
          </p:nvPr>
        </p:nvSpPr>
        <p:spPr>
          <a:xfrm>
            <a:off x="311700" y="1389600"/>
            <a:ext cx="3805800" cy="3179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800"/>
              <a:t>Es una clase que une al Scheduler y los subsistemas:</a:t>
            </a:r>
            <a:endParaRPr sz="1800"/>
          </a:p>
          <a:p>
            <a:pPr indent="0" lvl="0" marL="0" marR="0" rtl="0" algn="l">
              <a:lnSpc>
                <a:spcPct val="115000"/>
              </a:lnSpc>
              <a:spcBef>
                <a:spcPts val="1600"/>
              </a:spcBef>
              <a:spcAft>
                <a:spcPts val="0"/>
              </a:spcAft>
              <a:buNone/>
            </a:pPr>
            <a:r>
              <a:rPr lang="es" sz="1800"/>
              <a:t>Todos los subsistemas son controlados por comandos.</a:t>
            </a:r>
            <a:endParaRPr sz="1800"/>
          </a:p>
          <a:p>
            <a:pPr indent="0" lvl="0" marL="0" marR="0" rtl="0" algn="l">
              <a:lnSpc>
                <a:spcPct val="115000"/>
              </a:lnSpc>
              <a:spcBef>
                <a:spcPts val="1600"/>
              </a:spcBef>
              <a:spcAft>
                <a:spcPts val="0"/>
              </a:spcAft>
              <a:buNone/>
            </a:pPr>
            <a:r>
              <a:rPr lang="es" sz="1800"/>
              <a:t>Está compuesto por estados:</a:t>
            </a:r>
            <a:endParaRPr sz="1800"/>
          </a:p>
          <a:p>
            <a:pPr indent="-304800" lvl="0" marL="457200" marR="0" rtl="0" algn="l">
              <a:lnSpc>
                <a:spcPct val="115000"/>
              </a:lnSpc>
              <a:spcBef>
                <a:spcPts val="1600"/>
              </a:spcBef>
              <a:spcAft>
                <a:spcPts val="0"/>
              </a:spcAft>
              <a:buSzPts val="1200"/>
              <a:buChar char="●"/>
            </a:pPr>
            <a:r>
              <a:rPr lang="es"/>
              <a:t>Start</a:t>
            </a:r>
            <a:endParaRPr/>
          </a:p>
          <a:p>
            <a:pPr indent="-304800" lvl="0" marL="457200" marR="0" rtl="0" algn="l">
              <a:lnSpc>
                <a:spcPct val="115000"/>
              </a:lnSpc>
              <a:spcBef>
                <a:spcPts val="0"/>
              </a:spcBef>
              <a:spcAft>
                <a:spcPts val="0"/>
              </a:spcAft>
              <a:buSzPts val="1200"/>
              <a:buChar char="●"/>
            </a:pPr>
            <a:r>
              <a:rPr lang="es"/>
              <a:t>Initialize</a:t>
            </a:r>
            <a:endParaRPr/>
          </a:p>
          <a:p>
            <a:pPr indent="-304800" lvl="0" marL="457200" marR="0" rtl="0" algn="l">
              <a:lnSpc>
                <a:spcPct val="115000"/>
              </a:lnSpc>
              <a:spcBef>
                <a:spcPts val="0"/>
              </a:spcBef>
              <a:spcAft>
                <a:spcPts val="0"/>
              </a:spcAft>
              <a:buSzPts val="1200"/>
              <a:buChar char="●"/>
            </a:pPr>
            <a:r>
              <a:rPr lang="es"/>
              <a:t>execute</a:t>
            </a:r>
            <a:endParaRPr/>
          </a:p>
          <a:p>
            <a:pPr indent="-304800" lvl="0" marL="457200" marR="0" rtl="0" algn="l">
              <a:lnSpc>
                <a:spcPct val="115000"/>
              </a:lnSpc>
              <a:spcBef>
                <a:spcPts val="0"/>
              </a:spcBef>
              <a:spcAft>
                <a:spcPts val="0"/>
              </a:spcAft>
              <a:buSzPts val="1200"/>
              <a:buChar char="●"/>
            </a:pPr>
            <a:r>
              <a:rPr lang="es"/>
              <a:t>end</a:t>
            </a:r>
            <a:endParaRPr/>
          </a:p>
          <a:p>
            <a:pPr indent="-304800" lvl="0" marL="457200" marR="0" rtl="0" algn="l">
              <a:lnSpc>
                <a:spcPct val="115000"/>
              </a:lnSpc>
              <a:spcBef>
                <a:spcPts val="0"/>
              </a:spcBef>
              <a:spcAft>
                <a:spcPts val="0"/>
              </a:spcAft>
              <a:buSzPts val="1200"/>
              <a:buChar char="●"/>
            </a:pPr>
            <a:r>
              <a:rPr lang="es"/>
              <a:t>interrupted</a:t>
            </a:r>
            <a:endParaRPr/>
          </a:p>
          <a:p>
            <a:pPr indent="0" lvl="0" marL="0" marR="0" rtl="0" algn="l">
              <a:lnSpc>
                <a:spcPct val="115000"/>
              </a:lnSpc>
              <a:spcBef>
                <a:spcPts val="1600"/>
              </a:spcBef>
              <a:spcAft>
                <a:spcPts val="1600"/>
              </a:spcAft>
              <a:buNone/>
            </a:pPr>
            <a:r>
              <a:rPr lang="es"/>
              <a:t>asd</a:t>
            </a:r>
            <a:endParaRPr/>
          </a:p>
        </p:txBody>
      </p:sp>
      <p:pic>
        <p:nvPicPr>
          <p:cNvPr id="183" name="Google Shape;183;p28"/>
          <p:cNvPicPr preferRelativeResize="0"/>
          <p:nvPr/>
        </p:nvPicPr>
        <p:blipFill>
          <a:blip r:embed="rId3">
            <a:alphaModFix/>
          </a:blip>
          <a:stretch>
            <a:fillRect/>
          </a:stretch>
        </p:blipFill>
        <p:spPr>
          <a:xfrm>
            <a:off x="3508825" y="389125"/>
            <a:ext cx="4601976" cy="4601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¡Programación!</a:t>
            </a:r>
            <a:endParaRPr/>
          </a:p>
          <a:p>
            <a:pPr indent="0" lvl="0" marL="0" rtl="0" algn="ctr">
              <a:spcBef>
                <a:spcPts val="0"/>
              </a:spcBef>
              <a:spcAft>
                <a:spcPts val="0"/>
              </a:spcAft>
              <a:buNone/>
            </a:pPr>
            <a:r>
              <a:rPr lang="es"/>
              <a:t>Herencia.</a:t>
            </a:r>
            <a:endParaRPr/>
          </a:p>
          <a:p>
            <a:pPr indent="0" lvl="0" marL="0" rtl="0" algn="ctr">
              <a:spcBef>
                <a:spcPts val="0"/>
              </a:spcBef>
              <a:spcAft>
                <a:spcPts val="0"/>
              </a:spcAft>
              <a:buNone/>
            </a:pPr>
            <a:r>
              <a:rPr lang="es"/>
              <a:t>“Es un tipo 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311700" y="429300"/>
            <a:ext cx="8520600" cy="42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Ya me cansé de este formato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29300"/>
            <a:ext cx="8520600" cy="428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¿Qué es el Control?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Repasemos las malas prácticas:</a:t>
            </a:r>
            <a:endParaRPr/>
          </a:p>
        </p:txBody>
      </p:sp>
      <p:sp>
        <p:nvSpPr>
          <p:cNvPr id="87" name="Google Shape;8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Repeticiones</a:t>
            </a:r>
            <a:endParaRPr/>
          </a:p>
          <a:p>
            <a:pPr indent="-342900" lvl="0" marL="457200" rtl="0" algn="l">
              <a:spcBef>
                <a:spcPts val="0"/>
              </a:spcBef>
              <a:spcAft>
                <a:spcPts val="0"/>
              </a:spcAft>
              <a:buSzPts val="1800"/>
              <a:buChar char="●"/>
            </a:pPr>
            <a:r>
              <a:rPr lang="es"/>
              <a:t>Public</a:t>
            </a:r>
            <a:endParaRPr/>
          </a:p>
          <a:p>
            <a:pPr indent="-342900" lvl="0" marL="457200" rtl="0" algn="l">
              <a:spcBef>
                <a:spcPts val="0"/>
              </a:spcBef>
              <a:spcAft>
                <a:spcPts val="0"/>
              </a:spcAft>
              <a:buSzPts val="1800"/>
              <a:buChar char="●"/>
            </a:pPr>
            <a:r>
              <a:rPr lang="es"/>
              <a:t>Malos nombres</a:t>
            </a:r>
            <a:endParaRPr/>
          </a:p>
          <a:p>
            <a:pPr indent="-342900" lvl="0" marL="457200" rtl="0" algn="l">
              <a:spcBef>
                <a:spcPts val="0"/>
              </a:spcBef>
              <a:spcAft>
                <a:spcPts val="0"/>
              </a:spcAft>
              <a:buSzPts val="1800"/>
              <a:buChar char="●"/>
            </a:pPr>
            <a:r>
              <a:rPr lang="es"/>
              <a:t>No identar</a:t>
            </a:r>
            <a:endParaRPr/>
          </a:p>
          <a:p>
            <a:pPr indent="-342900" lvl="0" marL="457200" rtl="0" algn="l">
              <a:spcBef>
                <a:spcPts val="0"/>
              </a:spcBef>
              <a:spcAft>
                <a:spcPts val="0"/>
              </a:spcAft>
              <a:buSzPts val="1800"/>
              <a:buChar char="●"/>
            </a:pPr>
            <a:r>
              <a:rPr lang="es"/>
              <a:t>Escribir mal</a:t>
            </a:r>
            <a:endParaRPr/>
          </a:p>
          <a:p>
            <a:pPr indent="-342900" lvl="0" marL="457200" rtl="0" algn="l">
              <a:spcBef>
                <a:spcPts val="0"/>
              </a:spcBef>
              <a:spcAft>
                <a:spcPts val="0"/>
              </a:spcAft>
              <a:buSzPts val="1800"/>
              <a:buChar char="●"/>
            </a:pPr>
            <a:r>
              <a:rPr lang="es"/>
              <a:t>No configurar correctamente </a:t>
            </a:r>
            <a:endParaRPr/>
          </a:p>
          <a:p>
            <a:pPr indent="-342900" lvl="0" marL="457200" rtl="0" algn="l">
              <a:spcBef>
                <a:spcPts val="0"/>
              </a:spcBef>
              <a:spcAft>
                <a:spcPts val="0"/>
              </a:spcAft>
              <a:buSzPts val="1800"/>
              <a:buChar char="●"/>
            </a:pPr>
            <a:r>
              <a:rPr lang="es"/>
              <a:t>Tener todo en el main (No separar)</a:t>
            </a:r>
            <a:endParaRPr/>
          </a:p>
          <a:p>
            <a:pPr indent="-342900" lvl="0" marL="457200" rtl="0" algn="l">
              <a:spcBef>
                <a:spcPts val="0"/>
              </a:spcBef>
              <a:spcAft>
                <a:spcPts val="0"/>
              </a:spcAft>
              <a:buSzPts val="1800"/>
              <a:buChar char="●"/>
            </a:pPr>
            <a:r>
              <a:rPr lang="es"/>
              <a:t>Loops</a:t>
            </a:r>
            <a:endParaRPr/>
          </a:p>
          <a:p>
            <a:pPr indent="-342900" lvl="0" marL="457200" rtl="0" algn="l">
              <a:spcBef>
                <a:spcPts val="0"/>
              </a:spcBef>
              <a:spcAft>
                <a:spcPts val="0"/>
              </a:spcAft>
              <a:buSzPts val="1800"/>
              <a:buChar char="●"/>
            </a:pPr>
            <a:r>
              <a:rPr lang="es"/>
              <a:t>No usar constructores</a:t>
            </a:r>
            <a:endParaRPr/>
          </a:p>
          <a:p>
            <a:pPr indent="-342900" lvl="0" marL="457200" rtl="0" algn="l">
              <a:spcBef>
                <a:spcPts val="0"/>
              </a:spcBef>
              <a:spcAft>
                <a:spcPts val="0"/>
              </a:spcAft>
              <a:buSzPts val="1800"/>
              <a:buChar char="●"/>
            </a:pPr>
            <a:r>
              <a:rPr lang="es"/>
              <a:t>Hardcoded</a:t>
            </a:r>
            <a:endParaRPr/>
          </a:p>
        </p:txBody>
      </p:sp>
      <p:pic>
        <p:nvPicPr>
          <p:cNvPr id="88" name="Google Shape;88;p16"/>
          <p:cNvPicPr preferRelativeResize="0"/>
          <p:nvPr/>
        </p:nvPicPr>
        <p:blipFill>
          <a:blip r:embed="rId3">
            <a:alphaModFix/>
          </a:blip>
          <a:stretch>
            <a:fillRect/>
          </a:stretch>
        </p:blipFill>
        <p:spPr>
          <a:xfrm>
            <a:off x="5118326" y="204525"/>
            <a:ext cx="2918450" cy="4882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Sistemas de control</a:t>
            </a:r>
            <a:endParaRPr/>
          </a:p>
        </p:txBody>
      </p:sp>
      <p:sp>
        <p:nvSpPr>
          <p:cNvPr id="94" name="Google Shape;94;p17"/>
          <p:cNvSpPr txBox="1"/>
          <p:nvPr>
            <p:ph idx="1" type="body"/>
          </p:nvPr>
        </p:nvSpPr>
        <p:spPr>
          <a:xfrm>
            <a:off x="311700" y="1389600"/>
            <a:ext cx="4075500" cy="3179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500"/>
              <a:t>Es cuando uno o más </a:t>
            </a:r>
            <a:r>
              <a:rPr lang="es" sz="1500"/>
              <a:t>dispositivos</a:t>
            </a:r>
            <a:r>
              <a:rPr lang="es" sz="1500"/>
              <a:t> se </a:t>
            </a:r>
            <a:r>
              <a:rPr lang="es" sz="1500"/>
              <a:t>encargan</a:t>
            </a:r>
            <a:r>
              <a:rPr lang="es" sz="1500"/>
              <a:t> de guiar a otros de manera automática.</a:t>
            </a:r>
            <a:endParaRPr sz="1500"/>
          </a:p>
          <a:p>
            <a:pPr indent="0" lvl="0" marL="0" marR="0" rtl="0" algn="l">
              <a:lnSpc>
                <a:spcPct val="115000"/>
              </a:lnSpc>
              <a:spcBef>
                <a:spcPts val="1600"/>
              </a:spcBef>
              <a:spcAft>
                <a:spcPts val="1600"/>
              </a:spcAft>
              <a:buNone/>
            </a:pPr>
            <a:r>
              <a:rPr lang="es" sz="1500"/>
              <a:t>Nos permite distribuir tareas a pequeños controladores, en vez de tener a una persona realizar cada acción.</a:t>
            </a:r>
            <a:endParaRPr sz="1500"/>
          </a:p>
        </p:txBody>
      </p:sp>
      <p:pic>
        <p:nvPicPr>
          <p:cNvPr id="95" name="Google Shape;95;p17"/>
          <p:cNvPicPr preferRelativeResize="0"/>
          <p:nvPr/>
        </p:nvPicPr>
        <p:blipFill>
          <a:blip r:embed="rId3">
            <a:alphaModFix/>
          </a:blip>
          <a:stretch>
            <a:fillRect/>
          </a:stretch>
        </p:blipFill>
        <p:spPr>
          <a:xfrm>
            <a:off x="311688" y="3057500"/>
            <a:ext cx="1952625" cy="1905000"/>
          </a:xfrm>
          <a:prstGeom prst="rect">
            <a:avLst/>
          </a:prstGeom>
          <a:noFill/>
          <a:ln>
            <a:noFill/>
          </a:ln>
        </p:spPr>
      </p:pic>
      <p:sp>
        <p:nvSpPr>
          <p:cNvPr id="96" name="Google Shape;96;p17"/>
          <p:cNvSpPr txBox="1"/>
          <p:nvPr/>
        </p:nvSpPr>
        <p:spPr>
          <a:xfrm>
            <a:off x="2561775" y="4569000"/>
            <a:ext cx="1527900" cy="49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accent3"/>
                </a:solidFill>
                <a:latin typeface="Average"/>
                <a:ea typeface="Average"/>
                <a:cs typeface="Average"/>
                <a:sym typeface="Average"/>
              </a:rPr>
              <a:t>Topología estrella de una red local.</a:t>
            </a:r>
            <a:endParaRPr>
              <a:latin typeface="Average"/>
              <a:ea typeface="Average"/>
              <a:cs typeface="Average"/>
              <a:sym typeface="Average"/>
            </a:endParaRPr>
          </a:p>
        </p:txBody>
      </p:sp>
      <p:pic>
        <p:nvPicPr>
          <p:cNvPr descr="pokemon - Meme subido por Zwartjoekel69 :) Memedroid" id="97" name="Google Shape;97;p17"/>
          <p:cNvPicPr preferRelativeResize="0"/>
          <p:nvPr/>
        </p:nvPicPr>
        <p:blipFill>
          <a:blip r:embed="rId4">
            <a:alphaModFix/>
          </a:blip>
          <a:stretch>
            <a:fillRect/>
          </a:stretch>
        </p:blipFill>
        <p:spPr>
          <a:xfrm>
            <a:off x="4387125" y="503788"/>
            <a:ext cx="4349475" cy="4341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Sistemas de control</a:t>
            </a:r>
            <a:endParaRPr/>
          </a:p>
        </p:txBody>
      </p:sp>
      <p:sp>
        <p:nvSpPr>
          <p:cNvPr id="103" name="Google Shape;103;p18"/>
          <p:cNvSpPr txBox="1"/>
          <p:nvPr>
            <p:ph idx="4294967295"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Componentes básicos:</a:t>
            </a:r>
            <a:endParaRPr/>
          </a:p>
          <a:p>
            <a:pPr indent="-342900" lvl="0" marL="457200" rtl="0" algn="l">
              <a:spcBef>
                <a:spcPts val="1600"/>
              </a:spcBef>
              <a:spcAft>
                <a:spcPts val="0"/>
              </a:spcAft>
              <a:buSzPts val="1800"/>
              <a:buChar char="●"/>
            </a:pPr>
            <a:r>
              <a:rPr lang="es"/>
              <a:t>Input (Datos del entorno)</a:t>
            </a:r>
            <a:endParaRPr/>
          </a:p>
          <a:p>
            <a:pPr indent="-342900" lvl="0" marL="457200" rtl="0" algn="l">
              <a:spcBef>
                <a:spcPts val="0"/>
              </a:spcBef>
              <a:spcAft>
                <a:spcPts val="0"/>
              </a:spcAft>
              <a:buSzPts val="1800"/>
              <a:buChar char="●"/>
            </a:pPr>
            <a:r>
              <a:rPr lang="es"/>
              <a:t>Actuador (Ejecuta la acción)</a:t>
            </a:r>
            <a:endParaRPr/>
          </a:p>
          <a:p>
            <a:pPr indent="-342900" lvl="0" marL="457200" rtl="0" algn="l">
              <a:spcBef>
                <a:spcPts val="0"/>
              </a:spcBef>
              <a:spcAft>
                <a:spcPts val="0"/>
              </a:spcAft>
              <a:buSzPts val="1800"/>
              <a:buChar char="●"/>
            </a:pPr>
            <a:r>
              <a:rPr lang="es"/>
              <a:t>Controlador (Ordena)</a:t>
            </a:r>
            <a:endParaRPr/>
          </a:p>
          <a:p>
            <a:pPr indent="0" lvl="0" marL="0" rtl="0" algn="l">
              <a:spcBef>
                <a:spcPts val="1600"/>
              </a:spcBef>
              <a:spcAft>
                <a:spcPts val="0"/>
              </a:spcAft>
              <a:buNone/>
            </a:pPr>
            <a:r>
              <a:rPr lang="es"/>
              <a:t>Vocabulario</a:t>
            </a:r>
            <a:r>
              <a:rPr lang="es"/>
              <a:t>:</a:t>
            </a:r>
            <a:endParaRPr/>
          </a:p>
          <a:p>
            <a:pPr indent="-342900" lvl="0" marL="457200" rtl="0" algn="l">
              <a:spcBef>
                <a:spcPts val="1600"/>
              </a:spcBef>
              <a:spcAft>
                <a:spcPts val="0"/>
              </a:spcAft>
              <a:buSzPts val="1800"/>
              <a:buChar char="●"/>
            </a:pPr>
            <a:r>
              <a:rPr lang="es"/>
              <a:t>Ciclo</a:t>
            </a:r>
            <a:endParaRPr/>
          </a:p>
        </p:txBody>
      </p:sp>
      <p:pic>
        <p:nvPicPr>
          <p:cNvPr descr="Linux-based controller targets FIRST robotics contests" id="104" name="Google Shape;104;p18"/>
          <p:cNvPicPr preferRelativeResize="0"/>
          <p:nvPr/>
        </p:nvPicPr>
        <p:blipFill>
          <a:blip r:embed="rId3">
            <a:alphaModFix/>
          </a:blip>
          <a:stretch>
            <a:fillRect/>
          </a:stretch>
        </p:blipFill>
        <p:spPr>
          <a:xfrm>
            <a:off x="3787575" y="999913"/>
            <a:ext cx="4036400" cy="3958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Entradas       V </a:t>
            </a:r>
            <a:r>
              <a:rPr lang="es">
                <a:solidFill>
                  <a:schemeClr val="accent1"/>
                </a:solidFill>
              </a:rPr>
              <a:t>S</a:t>
            </a:r>
            <a:r>
              <a:rPr lang="es">
                <a:solidFill>
                  <a:srgbClr val="FFFFFF"/>
                </a:solidFill>
              </a:rPr>
              <a:t>   </a:t>
            </a:r>
            <a:r>
              <a:rPr lang="es">
                <a:solidFill>
                  <a:schemeClr val="accent1"/>
                </a:solidFill>
              </a:rPr>
              <a:t>Actuadores</a:t>
            </a:r>
            <a:endParaRPr>
              <a:solidFill>
                <a:schemeClr val="accent1"/>
              </a:solidFill>
            </a:endParaRPr>
          </a:p>
        </p:txBody>
      </p:sp>
      <p:pic>
        <p:nvPicPr>
          <p:cNvPr id="110" name="Google Shape;110;p19"/>
          <p:cNvPicPr preferRelativeResize="0"/>
          <p:nvPr/>
        </p:nvPicPr>
        <p:blipFill>
          <a:blip r:embed="rId3">
            <a:alphaModFix/>
          </a:blip>
          <a:stretch>
            <a:fillRect/>
          </a:stretch>
        </p:blipFill>
        <p:spPr>
          <a:xfrm>
            <a:off x="0" y="3441501"/>
            <a:ext cx="1896080" cy="1702000"/>
          </a:xfrm>
          <a:prstGeom prst="rect">
            <a:avLst/>
          </a:prstGeom>
          <a:noFill/>
          <a:ln>
            <a:noFill/>
          </a:ln>
        </p:spPr>
      </p:pic>
      <p:pic>
        <p:nvPicPr>
          <p:cNvPr id="111" name="Google Shape;111;p19"/>
          <p:cNvPicPr preferRelativeResize="0"/>
          <p:nvPr/>
        </p:nvPicPr>
        <p:blipFill>
          <a:blip r:embed="rId4">
            <a:alphaModFix/>
          </a:blip>
          <a:stretch>
            <a:fillRect/>
          </a:stretch>
        </p:blipFill>
        <p:spPr>
          <a:xfrm>
            <a:off x="4533148" y="1101550"/>
            <a:ext cx="2156319" cy="1935600"/>
          </a:xfrm>
          <a:prstGeom prst="rect">
            <a:avLst/>
          </a:prstGeom>
          <a:noFill/>
          <a:ln>
            <a:noFill/>
          </a:ln>
        </p:spPr>
      </p:pic>
      <p:pic>
        <p:nvPicPr>
          <p:cNvPr id="112" name="Google Shape;112;p19"/>
          <p:cNvPicPr preferRelativeResize="0"/>
          <p:nvPr/>
        </p:nvPicPr>
        <p:blipFill rotWithShape="1">
          <a:blip r:embed="rId5">
            <a:alphaModFix/>
          </a:blip>
          <a:srcRect b="0" l="12175" r="14783" t="0"/>
          <a:stretch/>
        </p:blipFill>
        <p:spPr>
          <a:xfrm>
            <a:off x="6448177" y="1494100"/>
            <a:ext cx="2700099" cy="1935600"/>
          </a:xfrm>
          <a:prstGeom prst="rect">
            <a:avLst/>
          </a:prstGeom>
          <a:noFill/>
          <a:ln>
            <a:noFill/>
          </a:ln>
        </p:spPr>
      </p:pic>
      <p:pic>
        <p:nvPicPr>
          <p:cNvPr id="113" name="Google Shape;113;p19"/>
          <p:cNvPicPr preferRelativeResize="0"/>
          <p:nvPr/>
        </p:nvPicPr>
        <p:blipFill rotWithShape="1">
          <a:blip r:embed="rId6">
            <a:alphaModFix/>
          </a:blip>
          <a:srcRect b="0" l="0" r="0" t="7355"/>
          <a:stretch/>
        </p:blipFill>
        <p:spPr>
          <a:xfrm>
            <a:off x="3124875" y="3350825"/>
            <a:ext cx="2894251" cy="2406951"/>
          </a:xfrm>
          <a:prstGeom prst="rect">
            <a:avLst/>
          </a:prstGeom>
          <a:noFill/>
          <a:ln>
            <a:noFill/>
          </a:ln>
        </p:spPr>
      </p:pic>
      <p:pic>
        <p:nvPicPr>
          <p:cNvPr id="114" name="Google Shape;114;p19"/>
          <p:cNvPicPr preferRelativeResize="0"/>
          <p:nvPr/>
        </p:nvPicPr>
        <p:blipFill>
          <a:blip r:embed="rId7">
            <a:alphaModFix/>
          </a:blip>
          <a:stretch>
            <a:fillRect/>
          </a:stretch>
        </p:blipFill>
        <p:spPr>
          <a:xfrm>
            <a:off x="7351325" y="3350825"/>
            <a:ext cx="1792675" cy="1792675"/>
          </a:xfrm>
          <a:prstGeom prst="rect">
            <a:avLst/>
          </a:prstGeom>
          <a:noFill/>
          <a:ln>
            <a:noFill/>
          </a:ln>
        </p:spPr>
      </p:pic>
      <p:pic>
        <p:nvPicPr>
          <p:cNvPr id="115" name="Google Shape;115;p19"/>
          <p:cNvPicPr preferRelativeResize="0"/>
          <p:nvPr/>
        </p:nvPicPr>
        <p:blipFill>
          <a:blip r:embed="rId8">
            <a:alphaModFix/>
          </a:blip>
          <a:stretch>
            <a:fillRect/>
          </a:stretch>
        </p:blipFill>
        <p:spPr>
          <a:xfrm>
            <a:off x="1647077" y="3037150"/>
            <a:ext cx="1586050" cy="1362026"/>
          </a:xfrm>
          <a:prstGeom prst="rect">
            <a:avLst/>
          </a:prstGeom>
          <a:noFill/>
          <a:ln>
            <a:noFill/>
          </a:ln>
        </p:spPr>
      </p:pic>
      <p:pic>
        <p:nvPicPr>
          <p:cNvPr descr="US Digital® | Products | E4T | Miniature Optical Kit Encoder" id="116" name="Google Shape;116;p19"/>
          <p:cNvPicPr preferRelativeResize="0"/>
          <p:nvPr/>
        </p:nvPicPr>
        <p:blipFill rotWithShape="1">
          <a:blip r:embed="rId9">
            <a:alphaModFix/>
          </a:blip>
          <a:srcRect b="20816" l="18699" r="18612" t="16008"/>
          <a:stretch/>
        </p:blipFill>
        <p:spPr>
          <a:xfrm>
            <a:off x="1896075" y="1402175"/>
            <a:ext cx="2192575" cy="1654877"/>
          </a:xfrm>
          <a:prstGeom prst="rect">
            <a:avLst/>
          </a:prstGeom>
          <a:noFill/>
          <a:ln>
            <a:noFill/>
          </a:ln>
        </p:spPr>
      </p:pic>
      <p:pic>
        <p:nvPicPr>
          <p:cNvPr descr="Microsoft - Modded Xbox One S Controller PNG Image | Transparent PNG Free  Download on SeekPNG" id="117" name="Google Shape;117;p19"/>
          <p:cNvPicPr preferRelativeResize="0"/>
          <p:nvPr/>
        </p:nvPicPr>
        <p:blipFill rotWithShape="1">
          <a:blip r:embed="rId10">
            <a:alphaModFix/>
          </a:blip>
          <a:srcRect b="0" l="18166" r="15987" t="0"/>
          <a:stretch/>
        </p:blipFill>
        <p:spPr>
          <a:xfrm>
            <a:off x="-173375" y="1494100"/>
            <a:ext cx="1950500" cy="1543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Sistemas de control</a:t>
            </a:r>
            <a:endParaRPr/>
          </a:p>
        </p:txBody>
      </p:sp>
      <p:sp>
        <p:nvSpPr>
          <p:cNvPr id="123" name="Google Shape;123;p20"/>
          <p:cNvSpPr txBox="1"/>
          <p:nvPr>
            <p:ph idx="4294967295" type="body"/>
          </p:nvPr>
        </p:nvSpPr>
        <p:spPr>
          <a:xfrm>
            <a:off x="311700" y="1389600"/>
            <a:ext cx="30669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r>
              <a:rPr lang="es"/>
              <a:t>:</a:t>
            </a:r>
            <a:endParaRPr/>
          </a:p>
          <a:p>
            <a:pPr indent="-342900" lvl="0" marL="457200" rtl="0" algn="l">
              <a:spcBef>
                <a:spcPts val="1600"/>
              </a:spcBef>
              <a:spcAft>
                <a:spcPts val="0"/>
              </a:spcAft>
              <a:buSzPts val="1800"/>
              <a:buChar char="●"/>
            </a:pPr>
            <a:r>
              <a:rPr lang="es"/>
              <a:t>Leer input</a:t>
            </a:r>
            <a:endParaRPr/>
          </a:p>
          <a:p>
            <a:pPr indent="-342900" lvl="0" marL="457200" rtl="0" algn="l">
              <a:spcBef>
                <a:spcPts val="0"/>
              </a:spcBef>
              <a:spcAft>
                <a:spcPts val="0"/>
              </a:spcAft>
              <a:buSzPts val="1800"/>
              <a:buChar char="●"/>
            </a:pPr>
            <a:r>
              <a:rPr lang="es"/>
              <a:t>Procesar información</a:t>
            </a:r>
            <a:endParaRPr/>
          </a:p>
          <a:p>
            <a:pPr indent="-342900" lvl="0" marL="457200" rtl="0" algn="l">
              <a:spcBef>
                <a:spcPts val="0"/>
              </a:spcBef>
              <a:spcAft>
                <a:spcPts val="0"/>
              </a:spcAft>
              <a:buSzPts val="1800"/>
              <a:buChar char="●"/>
            </a:pPr>
            <a:r>
              <a:rPr lang="es"/>
              <a:t>Actuar</a:t>
            </a:r>
            <a:endParaRPr/>
          </a:p>
          <a:p>
            <a:pPr indent="-342900" lvl="0" marL="457200" rtl="0" algn="l">
              <a:spcBef>
                <a:spcPts val="0"/>
              </a:spcBef>
              <a:spcAft>
                <a:spcPts val="0"/>
              </a:spcAft>
              <a:buSzPts val="1800"/>
              <a:buChar char="●"/>
            </a:pPr>
            <a:r>
              <a:rPr lang="es"/>
              <a:t>-&gt; Interrupciones:</a:t>
            </a:r>
            <a:endParaRPr/>
          </a:p>
          <a:p>
            <a:pPr indent="-317500" lvl="1" marL="914400" rtl="0" algn="l">
              <a:spcBef>
                <a:spcPts val="0"/>
              </a:spcBef>
              <a:spcAft>
                <a:spcPts val="0"/>
              </a:spcAft>
              <a:buSzPts val="1400"/>
              <a:buChar char="○"/>
            </a:pPr>
            <a:r>
              <a:rPr lang="es"/>
              <a:t>Situaciones anormales que rompen el ciclo de ejecución </a:t>
            </a:r>
            <a:r>
              <a:rPr lang="es"/>
              <a:t>hasta</a:t>
            </a:r>
            <a:r>
              <a:rPr lang="es"/>
              <a:t> que se resuelve.</a:t>
            </a:r>
            <a:endParaRPr/>
          </a:p>
          <a:p>
            <a:pPr indent="-317500" lvl="1" marL="914400" rtl="0" algn="l">
              <a:spcBef>
                <a:spcPts val="0"/>
              </a:spcBef>
              <a:spcAft>
                <a:spcPts val="0"/>
              </a:spcAft>
              <a:buSzPts val="1400"/>
              <a:buChar char="○"/>
            </a:pPr>
            <a:r>
              <a:rPr lang="es"/>
              <a:t>Las interrupciones son acciones MUY importantes.</a:t>
            </a:r>
            <a:endParaRPr/>
          </a:p>
        </p:txBody>
      </p:sp>
      <p:pic>
        <p:nvPicPr>
          <p:cNvPr descr="What is Closed-Loop Control System? Definition, Operation and Transfer  Function of Closed-Loop Control System - Electronics Coach" id="124" name="Google Shape;124;p20"/>
          <p:cNvPicPr preferRelativeResize="0"/>
          <p:nvPr/>
        </p:nvPicPr>
        <p:blipFill>
          <a:blip r:embed="rId3">
            <a:alphaModFix/>
          </a:blip>
          <a:stretch>
            <a:fillRect/>
          </a:stretch>
        </p:blipFill>
        <p:spPr>
          <a:xfrm>
            <a:off x="3378500" y="2017275"/>
            <a:ext cx="5715000" cy="192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Command Based programming</a:t>
            </a:r>
            <a:r>
              <a:rPr lang="es"/>
              <a:t>:</a:t>
            </a:r>
            <a:endParaRPr/>
          </a:p>
        </p:txBody>
      </p:sp>
      <p:sp>
        <p:nvSpPr>
          <p:cNvPr id="130" name="Google Shape;130;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800"/>
              <a:t>Cuando tú corres tu código y está almacenado en un main lo que sucede es que cada línea de código está siendo leída en un ciclo.</a:t>
            </a:r>
            <a:endParaRPr sz="1800"/>
          </a:p>
          <a:p>
            <a:pPr indent="0" lvl="0" marL="0" marR="0" rtl="0" algn="l">
              <a:lnSpc>
                <a:spcPct val="115000"/>
              </a:lnSpc>
              <a:spcBef>
                <a:spcPts val="1600"/>
              </a:spcBef>
              <a:spcAft>
                <a:spcPts val="1600"/>
              </a:spcAft>
              <a:buNone/>
            </a:pPr>
            <a:r>
              <a:rPr lang="es" sz="1800"/>
              <a:t>Si tu código es muy extenso estas ejecuciones empiezan hacer cada vez más y más largas.</a:t>
            </a:r>
            <a:endParaRPr/>
          </a:p>
        </p:txBody>
      </p:sp>
      <p:sp>
        <p:nvSpPr>
          <p:cNvPr id="131" name="Google Shape;131;p21"/>
          <p:cNvSpPr txBox="1"/>
          <p:nvPr/>
        </p:nvSpPr>
        <p:spPr>
          <a:xfrm>
            <a:off x="416625" y="1936525"/>
            <a:ext cx="3000000" cy="18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C7254E"/>
                </a:solidFill>
                <a:highlight>
                  <a:srgbClr val="F9F2F4"/>
                </a:highlight>
                <a:latin typeface="Courier New"/>
                <a:ea typeface="Courier New"/>
                <a:cs typeface="Courier New"/>
                <a:sym typeface="Courier New"/>
              </a:rPr>
              <a:t>ERROR &lt;Code&lt; -44061 occurred at "Left and Right Motors" in the VI path: Robot Main.vi  FRC:  The loop that contains RobotDrive is not running fast enough. This error can occur if the loop contains too much code, or if one or more other loops are starving the RobotDrive loop.</a:t>
            </a:r>
            <a:endParaRPr sz="1100">
              <a:solidFill>
                <a:srgbClr val="C7254E"/>
              </a:solidFill>
              <a:highlight>
                <a:srgbClr val="F9F2F4"/>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C7254E"/>
              </a:solidFill>
              <a:highlight>
                <a:srgbClr val="F9F2F4"/>
              </a:highlight>
              <a:latin typeface="Courier New"/>
              <a:ea typeface="Courier New"/>
              <a:cs typeface="Courier New"/>
              <a:sym typeface="Courier New"/>
            </a:endParaRPr>
          </a:p>
          <a:p>
            <a:pPr indent="0" lvl="0" marL="0" rtl="0" algn="l">
              <a:spcBef>
                <a:spcPts val="0"/>
              </a:spcBef>
              <a:spcAft>
                <a:spcPts val="0"/>
              </a:spcAft>
              <a:buNone/>
            </a:pPr>
            <a:r>
              <a:rPr lang="es" sz="1000">
                <a:solidFill>
                  <a:schemeClr val="accent3"/>
                </a:solidFill>
                <a:latin typeface="Average"/>
                <a:ea typeface="Average"/>
                <a:cs typeface="Average"/>
                <a:sym typeface="Average"/>
              </a:rPr>
              <a:t>https://forums.ni.com/t5/FIRST-Robotics-Competition/Loop-not-running-fast-enough-error/td-p/3433806?profile.language=en</a:t>
            </a:r>
            <a:endParaRPr sz="300">
              <a:solidFill>
                <a:srgbClr val="C7254E"/>
              </a:solidFill>
              <a:highlight>
                <a:srgbClr val="F9F2F4"/>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Tamán Keet 3933">
  <a:themeElements>
    <a:clrScheme name="Slate">
      <a:dk1>
        <a:srgbClr val="F7FFF7"/>
      </a:dk1>
      <a:lt1>
        <a:srgbClr val="0081A7"/>
      </a:lt1>
      <a:dk2>
        <a:srgbClr val="15B0C4"/>
      </a:dk2>
      <a:lt2>
        <a:srgbClr val="469FE8"/>
      </a:lt2>
      <a:accent1>
        <a:srgbClr val="FF8552"/>
      </a:accent1>
      <a:accent2>
        <a:srgbClr val="7067CF"/>
      </a:accent2>
      <a:accent3>
        <a:srgbClr val="FED9B7"/>
      </a:accent3>
      <a:accent4>
        <a:srgbClr val="FDFCDC"/>
      </a:accent4>
      <a:accent5>
        <a:srgbClr val="FFD966"/>
      </a:accent5>
      <a:accent6>
        <a:srgbClr val="00AFB9"/>
      </a:accent6>
      <a:hlink>
        <a:srgbClr val="09183F"/>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